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61" r:id="rId2"/>
    <p:sldId id="256" r:id="rId3"/>
    <p:sldId id="257" r:id="rId4"/>
    <p:sldId id="258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33CC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0CEA-DF37-4A61-BD57-7C69350E39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848015-56E1-443B-B2B6-B38EA4EA97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F6A228-575E-49C6-A941-B9321D6CD0B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B67F28-986F-4484-B81F-60BCD0F02C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B6B4C10-C21E-42F0-B022-8EB1B3F6EC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A3F26-1D5D-4922-85AF-0DF38689AF3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E5B6A4-35AF-47C4-A6C8-7CD9DFAF17B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47ADF-BA78-4BFC-83DC-46EE50A30DE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D5ADAA-E296-4D52-856A-959910ADDB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0E892-4C78-458F-949D-25498B51955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1D2B9A-8F26-4F50-BB21-49BC00D3E4A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058523-033E-414B-9213-D0A7337E2C7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6EDBEF-06E0-412F-BEE1-742FFEA2ECA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757D59F-2336-42B5-A255-83A55026599D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116013" y="3500438"/>
            <a:ext cx="6911975" cy="3024187"/>
          </a:xfrm>
        </p:spPr>
        <p:txBody>
          <a:bodyPr/>
          <a:lstStyle/>
          <a:p>
            <a:r>
              <a:rPr lang="ru-RU" sz="9600" dirty="0">
                <a:solidFill>
                  <a:srgbClr val="006600"/>
                </a:solidFill>
                <a:latin typeface="Times New Roman" pitchFamily="18" charset="0"/>
              </a:rPr>
              <a:t>К</a:t>
            </a:r>
            <a:r>
              <a:rPr lang="ru-RU" sz="9600" dirty="0">
                <a:solidFill>
                  <a:schemeClr val="tx1"/>
                </a:solidFill>
                <a:latin typeface="Times New Roman" pitchFamily="18" charset="0"/>
              </a:rPr>
              <a:t>ТО</a:t>
            </a:r>
            <a:r>
              <a:rPr lang="ru-RU" sz="9600" dirty="0">
                <a:solidFill>
                  <a:srgbClr val="006600"/>
                </a:solidFill>
                <a:latin typeface="Times New Roman" pitchFamily="18" charset="0"/>
              </a:rPr>
              <a:t> С</a:t>
            </a:r>
            <a:r>
              <a:rPr lang="ru-RU" sz="9600" dirty="0">
                <a:solidFill>
                  <a:schemeClr val="tx1"/>
                </a:solidFill>
                <a:latin typeface="Times New Roman" pitchFamily="18" charset="0"/>
              </a:rPr>
              <a:t>ПИ</a:t>
            </a:r>
            <a:r>
              <a:rPr lang="ru-RU" sz="9600" dirty="0">
                <a:solidFill>
                  <a:srgbClr val="33CC33"/>
                </a:solidFill>
                <a:latin typeface="Times New Roman" pitchFamily="18" charset="0"/>
              </a:rPr>
              <a:t>Т </a:t>
            </a:r>
            <a:r>
              <a:rPr lang="ru-RU" sz="9600" dirty="0">
                <a:solidFill>
                  <a:srgbClr val="006600"/>
                </a:solidFill>
                <a:latin typeface="Times New Roman" pitchFamily="18" charset="0"/>
              </a:rPr>
              <a:t>ЗИ</a:t>
            </a:r>
            <a:r>
              <a:rPr lang="ru-RU" sz="9600" dirty="0">
                <a:solidFill>
                  <a:schemeClr val="tx1"/>
                </a:solidFill>
                <a:latin typeface="Times New Roman" pitchFamily="18" charset="0"/>
              </a:rPr>
              <a:t>МО</a:t>
            </a:r>
            <a:r>
              <a:rPr lang="ru-RU" sz="9600" dirty="0">
                <a:solidFill>
                  <a:srgbClr val="33CC33"/>
                </a:solidFill>
                <a:latin typeface="Times New Roman" pitchFamily="18" charset="0"/>
              </a:rPr>
              <a:t>Й</a:t>
            </a:r>
            <a:endParaRPr lang="ru-RU" sz="9600" dirty="0">
              <a:solidFill>
                <a:srgbClr val="006600"/>
              </a:solidFill>
              <a:latin typeface="Times New Roman" pitchFamily="18" charset="0"/>
            </a:endParaRPr>
          </a:p>
        </p:txBody>
      </p:sp>
      <p:pic>
        <p:nvPicPr>
          <p:cNvPr id="12297" name="Picture 9" descr="медвежонок"/>
          <p:cNvPicPr>
            <a:picLocks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79388" y="260350"/>
            <a:ext cx="4464050" cy="3168650"/>
          </a:xfrm>
          <a:noFill/>
          <a:ln/>
        </p:spPr>
      </p:pic>
      <p:pic>
        <p:nvPicPr>
          <p:cNvPr id="12298" name="Picture 10" descr="енот в норке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643438" y="260350"/>
            <a:ext cx="4211637" cy="3168650"/>
          </a:xfrm>
          <a:noFill/>
          <a:ln/>
        </p:spPr>
      </p:pic>
      <p:sp>
        <p:nvSpPr>
          <p:cNvPr id="7" name="Багетная рамка 6"/>
          <p:cNvSpPr/>
          <p:nvPr/>
        </p:nvSpPr>
        <p:spPr>
          <a:xfrm>
            <a:off x="3428992" y="6357958"/>
            <a:ext cx="3000396" cy="500042"/>
          </a:xfrm>
          <a:prstGeom prst="beve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5157788"/>
            <a:ext cx="8229600" cy="1143000"/>
          </a:xfrm>
        </p:spPr>
        <p:txBody>
          <a:bodyPr/>
          <a:lstStyle/>
          <a:p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Е</a:t>
            </a:r>
            <a:r>
              <a:rPr lang="ru-RU" sz="9600">
                <a:solidFill>
                  <a:schemeClr val="tx1"/>
                </a:solidFill>
                <a:latin typeface="Times New Roman" pitchFamily="18" charset="0"/>
              </a:rPr>
              <a:t>НО</a:t>
            </a:r>
            <a:r>
              <a:rPr lang="ru-RU" sz="9600">
                <a:solidFill>
                  <a:srgbClr val="33CC33"/>
                </a:solidFill>
                <a:latin typeface="Times New Roman" pitchFamily="18" charset="0"/>
              </a:rPr>
              <a:t>Т</a:t>
            </a:r>
            <a:endParaRPr lang="ru-RU" sz="9600">
              <a:solidFill>
                <a:srgbClr val="006600"/>
              </a:solidFill>
              <a:latin typeface="Times New Roman" pitchFamily="18" charset="0"/>
            </a:endParaRP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252413" y="476250"/>
            <a:ext cx="2520951" cy="4465638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200"/>
              <a:t>Енот в сумерки и по ночам бродит в поисках пищи. Он хорошо лазает по деревьям, но обычно кормится на земле, в болотах и мелководьях. Пищей ему служат лягушки, раки, рыба, грызуны (даже молодые ондатры), а также всевозможные ягоды, желуди, орехи, фрукты. Перед тем как съесть добычу, енот полощет ее в воде, что и дало повод назвать его полоскуном. Енот-полоскун — единственный представитель семейства, который на зиму погружается в длительный сон. В Канаде он продолжается 4 месяца, а в более южных районах наблюдается только пока лежит снег и стоит морозная погода </a:t>
            </a:r>
          </a:p>
        </p:txBody>
      </p:sp>
      <p:pic>
        <p:nvPicPr>
          <p:cNvPr id="2055" name="Picture 7" descr="енот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84438" y="333375"/>
            <a:ext cx="6408737" cy="4608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5445125"/>
            <a:ext cx="8229600" cy="1143000"/>
          </a:xfrm>
        </p:spPr>
        <p:txBody>
          <a:bodyPr/>
          <a:lstStyle/>
          <a:p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МЕ</a:t>
            </a:r>
            <a:r>
              <a:rPr lang="ru-RU" sz="9600">
                <a:solidFill>
                  <a:srgbClr val="33CC33"/>
                </a:solidFill>
                <a:latin typeface="Times New Roman" pitchFamily="18" charset="0"/>
              </a:rPr>
              <a:t>Д</a:t>
            </a:r>
            <a:r>
              <a:rPr lang="ru-RU" sz="9600">
                <a:latin typeface="Times New Roman" pitchFamily="18" charset="0"/>
              </a:rPr>
              <a:t>ВЕ</a:t>
            </a:r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ДЬ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180975" y="333375"/>
            <a:ext cx="2520950" cy="53276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400"/>
              <a:t>Наиболее типичными местами обитания бурого медведя являются глухие леса с буреломом, перемежающиеся болотами, лужайками, водоемами. Для берлоги медведь избирает самые надежные, глухие уголки, где-нибудь на островке леса посреди обширного мохового болота. Вопреки распространенному мнению, медведи в настоящую спячку не погружаются. Их состояние правильнее называть зимним сном, ибо они сохраняют полную жизнеспособность, чуткость, в случае опасности покидают берлогу и после блужданий по лесу занимают новую. </a:t>
            </a:r>
          </a:p>
        </p:txBody>
      </p:sp>
      <p:pic>
        <p:nvPicPr>
          <p:cNvPr id="4103" name="Picture 7" descr="медведь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422525" y="333375"/>
            <a:ext cx="6034088" cy="452596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516563"/>
            <a:ext cx="8229600" cy="1143000"/>
          </a:xfrm>
        </p:spPr>
        <p:txBody>
          <a:bodyPr/>
          <a:lstStyle/>
          <a:p>
            <a:r>
              <a:rPr lang="ru-RU" sz="8800">
                <a:solidFill>
                  <a:srgbClr val="006600"/>
                </a:solidFill>
                <a:latin typeface="Times New Roman" pitchFamily="18" charset="0"/>
              </a:rPr>
              <a:t>МЕ</a:t>
            </a:r>
            <a:r>
              <a:rPr lang="ru-RU" sz="8800">
                <a:solidFill>
                  <a:srgbClr val="33CC33"/>
                </a:solidFill>
                <a:latin typeface="Times New Roman" pitchFamily="18" charset="0"/>
              </a:rPr>
              <a:t>Д</a:t>
            </a:r>
            <a:r>
              <a:rPr lang="ru-RU" sz="8800">
                <a:latin typeface="Times New Roman" pitchFamily="18" charset="0"/>
              </a:rPr>
              <a:t>ВЕ</a:t>
            </a:r>
            <a:r>
              <a:rPr lang="ru-RU" sz="8800">
                <a:solidFill>
                  <a:srgbClr val="006600"/>
                </a:solidFill>
                <a:latin typeface="Times New Roman" pitchFamily="18" charset="0"/>
              </a:rPr>
              <a:t>ДЬ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-252413" y="260350"/>
            <a:ext cx="2160588" cy="45259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Удивительно, что столь могучий зверь питается преимущественно ягодами, плодами, орехами, зелеными растениями, насекомыми, их личинками, рыбой, падалью. Но этой пищи он съедает очень много</a:t>
            </a:r>
          </a:p>
        </p:txBody>
      </p:sp>
      <p:pic>
        <p:nvPicPr>
          <p:cNvPr id="6151" name="Picture 7" descr="медведь с рыбой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35150" y="333375"/>
            <a:ext cx="7129463" cy="4535488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23850" y="5445125"/>
            <a:ext cx="8229600" cy="1143000"/>
          </a:xfrm>
        </p:spPr>
        <p:txBody>
          <a:bodyPr/>
          <a:lstStyle/>
          <a:p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БА</a:t>
            </a:r>
            <a:r>
              <a:rPr lang="ru-RU" sz="9600">
                <a:solidFill>
                  <a:srgbClr val="33CC33"/>
                </a:solidFill>
                <a:latin typeface="Times New Roman" pitchFamily="18" charset="0"/>
              </a:rPr>
              <a:t>Р</a:t>
            </a:r>
            <a:r>
              <a:rPr lang="ru-RU" sz="9600">
                <a:solidFill>
                  <a:schemeClr val="tx1"/>
                </a:solidFill>
                <a:latin typeface="Times New Roman" pitchFamily="18" charset="0"/>
              </a:rPr>
              <a:t>СУ</a:t>
            </a:r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К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3635375" cy="5257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sz="1800"/>
              <a:t>Он обитатель лесов, главным образом смешанных, холмистых, пересеченных оврагами и долинами речек, где много корма и удобных мест для нор. Барсук отлично приспособлен к рытью глубоких нор, в которых проводит значительную часть своей жизни. Чаще всего он устраивает их в склонах лесных оврагов, речных долин или холмов </a:t>
            </a:r>
          </a:p>
          <a:p>
            <a:pPr>
              <a:lnSpc>
                <a:spcPct val="80000"/>
              </a:lnSpc>
            </a:pPr>
            <a:r>
              <a:rPr lang="ru-RU" sz="1800"/>
              <a:t> Питается барсук самой разнообразной пищей: мелкими зверьками, лягушками, ящерицами, птицами, их яйцами, насекомыми и их личинками, моллюсками, дождевыми червями, ягодами, фруктами, орехами, травой. </a:t>
            </a:r>
          </a:p>
        </p:txBody>
      </p:sp>
      <p:pic>
        <p:nvPicPr>
          <p:cNvPr id="8202" name="Picture 10" descr="barsuk1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563938" y="620713"/>
            <a:ext cx="5329237" cy="38163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5516563"/>
            <a:ext cx="8229600" cy="1143000"/>
          </a:xfrm>
        </p:spPr>
        <p:txBody>
          <a:bodyPr/>
          <a:lstStyle/>
          <a:p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ХО</a:t>
            </a:r>
            <a:r>
              <a:rPr lang="ru-RU" sz="9600">
                <a:solidFill>
                  <a:srgbClr val="33CC33"/>
                </a:solidFill>
                <a:latin typeface="Times New Roman" pitchFamily="18" charset="0"/>
              </a:rPr>
              <a:t>МЯ</a:t>
            </a:r>
            <a:r>
              <a:rPr lang="ru-RU" sz="9600">
                <a:solidFill>
                  <a:schemeClr val="tx1"/>
                </a:solidFill>
                <a:latin typeface="Times New Roman" pitchFamily="18" charset="0"/>
              </a:rPr>
              <a:t>ЧО</a:t>
            </a:r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К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765175"/>
            <a:ext cx="3708400" cy="4321175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000"/>
              <a:t>     Заселяют  сельскохозяйственные угодья по границе полей и кустарников. Он строит добротные и сложные норы с многочисленными отнорками -кладовыми, туннелями и гнездовыми камерами. Питаются зерном, картошкой, кукурузой, морковкой и другими подобными продуктами.  </a:t>
            </a:r>
          </a:p>
        </p:txBody>
      </p:sp>
      <p:pic>
        <p:nvPicPr>
          <p:cNvPr id="10250" name="Picture 10" descr="хомяк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995738" y="765175"/>
            <a:ext cx="4679950" cy="36560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/>
          <p:cNvSpPr>
            <a:spLocks noGrp="1" noChangeArrowheads="1"/>
          </p:cNvSpPr>
          <p:nvPr>
            <p:ph type="title"/>
          </p:nvPr>
        </p:nvSpPr>
        <p:spPr>
          <a:xfrm>
            <a:off x="395288" y="5516563"/>
            <a:ext cx="8229600" cy="1143000"/>
          </a:xfrm>
        </p:spPr>
        <p:txBody>
          <a:bodyPr/>
          <a:lstStyle/>
          <a:p>
            <a:r>
              <a:rPr lang="ru-RU" sz="9600">
                <a:latin typeface="Times New Roman" pitchFamily="18" charset="0"/>
              </a:rPr>
              <a:t>Ё</a:t>
            </a:r>
            <a:r>
              <a:rPr lang="ru-RU" sz="9600">
                <a:solidFill>
                  <a:srgbClr val="006600"/>
                </a:solidFill>
                <a:latin typeface="Times New Roman" pitchFamily="18" charset="0"/>
              </a:rPr>
              <a:t>ЖИ</a:t>
            </a:r>
            <a:r>
              <a:rPr lang="ru-RU" sz="9600">
                <a:solidFill>
                  <a:srgbClr val="33CC33"/>
                </a:solidFill>
                <a:latin typeface="Times New Roman" pitchFamily="18" charset="0"/>
              </a:rPr>
              <a:t>К</a:t>
            </a:r>
            <a:endParaRPr lang="ru-RU" sz="9600">
              <a:latin typeface="Times New Roman" pitchFamily="18" charset="0"/>
            </a:endParaRP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260350"/>
            <a:ext cx="2952750" cy="38893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000"/>
              <a:t>Ежи устраивают глубокие (зимовочные) норы. В отличие от других представителей отряда ежи в условиях умеренного и холодного климата на зиму впадают в продолжительную глубокую спячку. </a:t>
            </a:r>
          </a:p>
        </p:txBody>
      </p:sp>
      <p:pic>
        <p:nvPicPr>
          <p:cNvPr id="15369" name="Picture 9" descr="ёжик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708400" y="476250"/>
            <a:ext cx="5256213" cy="3600450"/>
          </a:xfrm>
          <a:noFill/>
          <a:ln w="3175">
            <a:solidFill>
              <a:srgbClr val="00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4"/>
          <p:cNvSpPr>
            <a:spLocks noGrp="1" noChangeArrowheads="1"/>
          </p:cNvSpPr>
          <p:nvPr>
            <p:ph type="title"/>
          </p:nvPr>
        </p:nvSpPr>
        <p:spPr>
          <a:xfrm>
            <a:off x="611188" y="5084763"/>
            <a:ext cx="8229600" cy="1143000"/>
          </a:xfrm>
        </p:spPr>
        <p:txBody>
          <a:bodyPr/>
          <a:lstStyle/>
          <a:p>
            <a:r>
              <a:rPr lang="ru-RU" sz="8800">
                <a:latin typeface="Times New Roman" pitchFamily="18" charset="0"/>
              </a:rPr>
              <a:t>Ё</a:t>
            </a:r>
            <a:r>
              <a:rPr lang="ru-RU" sz="8800">
                <a:solidFill>
                  <a:srgbClr val="006600"/>
                </a:solidFill>
                <a:latin typeface="Times New Roman" pitchFamily="18" charset="0"/>
              </a:rPr>
              <a:t>ЖИ</a:t>
            </a:r>
            <a:r>
              <a:rPr lang="ru-RU" sz="8800">
                <a:solidFill>
                  <a:srgbClr val="33CC33"/>
                </a:solidFill>
                <a:latin typeface="Times New Roman" pitchFamily="18" charset="0"/>
              </a:rPr>
              <a:t>К</a:t>
            </a:r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549275"/>
            <a:ext cx="4038600" cy="4525963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/>
              <a:t>     </a:t>
            </a:r>
            <a:r>
              <a:rPr lang="ru-RU" sz="2000"/>
              <a:t>В рационе его ведущее место занимают личинки комаров долгоножек, жуки, жужелицы и жуки-навозники. В условиях неволи еж может съесть гадюку, Но в природе таких явлений не наблюдалось, хотя ежу свойственна удивительная устойчивость к яду гадюки. Ежи лакомятся яйцами или птенцами любых мелких птиц, гнездящихся на земле. </a:t>
            </a:r>
          </a:p>
          <a:p>
            <a:pPr>
              <a:lnSpc>
                <a:spcPct val="90000"/>
              </a:lnSpc>
            </a:pPr>
            <a:endParaRPr lang="ru-RU" sz="2000"/>
          </a:p>
        </p:txBody>
      </p:sp>
      <p:pic>
        <p:nvPicPr>
          <p:cNvPr id="18439" name="Picture 7" descr="13"/>
          <p:cNvPicPr>
            <a:picLocks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87900" y="188913"/>
            <a:ext cx="3960813" cy="46085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</TotalTime>
  <Words>446</Words>
  <Application>Microsoft Office PowerPoint</Application>
  <PresentationFormat>Экран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Arial</vt:lpstr>
      <vt:lpstr>Times New Roman</vt:lpstr>
      <vt:lpstr>Оформление по умолчанию</vt:lpstr>
      <vt:lpstr>КТО СПИТ ЗИМОЙ</vt:lpstr>
      <vt:lpstr>ЕНОТ</vt:lpstr>
      <vt:lpstr>МЕДВЕДЬ</vt:lpstr>
      <vt:lpstr>МЕДВЕДЬ</vt:lpstr>
      <vt:lpstr>БАРСУК</vt:lpstr>
      <vt:lpstr>ХОМЯЧОК</vt:lpstr>
      <vt:lpstr>ЁЖИК</vt:lpstr>
      <vt:lpstr>ЁЖИК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ЕНОТ</dc:title>
  <dc:creator>AND</dc:creator>
  <cp:lastModifiedBy>Admin</cp:lastModifiedBy>
  <cp:revision>7</cp:revision>
  <dcterms:created xsi:type="dcterms:W3CDTF">2005-03-13T09:12:44Z</dcterms:created>
  <dcterms:modified xsi:type="dcterms:W3CDTF">2011-12-06T07:52:16Z</dcterms:modified>
</cp:coreProperties>
</file>