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BE82B4-62F6-41A4-A1FC-391AF390A7B9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8215017-A890-44CB-A1DC-F44344BA6E8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8158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E82B4-62F6-41A4-A1FC-391AF390A7B9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15017-A890-44CB-A1DC-F44344BA6E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328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E82B4-62F6-41A4-A1FC-391AF390A7B9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15017-A890-44CB-A1DC-F44344BA6E8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5998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E82B4-62F6-41A4-A1FC-391AF390A7B9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15017-A890-44CB-A1DC-F44344BA6E8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14751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E82B4-62F6-41A4-A1FC-391AF390A7B9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15017-A890-44CB-A1DC-F44344BA6E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161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E82B4-62F6-41A4-A1FC-391AF390A7B9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15017-A890-44CB-A1DC-F44344BA6E8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9816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E82B4-62F6-41A4-A1FC-391AF390A7B9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15017-A890-44CB-A1DC-F44344BA6E8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7460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E82B4-62F6-41A4-A1FC-391AF390A7B9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15017-A890-44CB-A1DC-F44344BA6E8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73863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E82B4-62F6-41A4-A1FC-391AF390A7B9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15017-A890-44CB-A1DC-F44344BA6E8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3040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E82B4-62F6-41A4-A1FC-391AF390A7B9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15017-A890-44CB-A1DC-F44344BA6E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569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E82B4-62F6-41A4-A1FC-391AF390A7B9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15017-A890-44CB-A1DC-F44344BA6E8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6114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E82B4-62F6-41A4-A1FC-391AF390A7B9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15017-A890-44CB-A1DC-F44344BA6E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709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E82B4-62F6-41A4-A1FC-391AF390A7B9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15017-A890-44CB-A1DC-F44344BA6E86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1346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E82B4-62F6-41A4-A1FC-391AF390A7B9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15017-A890-44CB-A1DC-F44344BA6E8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4670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E82B4-62F6-41A4-A1FC-391AF390A7B9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15017-A890-44CB-A1DC-F44344BA6E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596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E82B4-62F6-41A4-A1FC-391AF390A7B9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15017-A890-44CB-A1DC-F44344BA6E8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7359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E82B4-62F6-41A4-A1FC-391AF390A7B9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15017-A890-44CB-A1DC-F44344BA6E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364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BE82B4-62F6-41A4-A1FC-391AF390A7B9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8215017-A890-44CB-A1DC-F44344BA6E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22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minobraz.egov66.ru/site/section?id=185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rro.ru/structure/1058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ABDC2C-F5EC-63D9-6D52-AA074E5D28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04160" y="1540043"/>
            <a:ext cx="6898105" cy="3224460"/>
          </a:xfrm>
        </p:spPr>
        <p:txBody>
          <a:bodyPr>
            <a:normAutofit fontScale="90000"/>
          </a:bodyPr>
          <a:lstStyle/>
          <a:p>
            <a:pPr fontAlgn="base"/>
            <a:br>
              <a:rPr lang="ru-RU" dirty="0">
                <a:effectLst/>
              </a:rPr>
            </a:br>
            <a:br>
              <a:rPr lang="ru-RU" dirty="0">
                <a:effectLst/>
              </a:rPr>
            </a:br>
            <a:r>
              <a:rPr lang="ru-RU" sz="5300" dirty="0">
                <a:effectLst/>
              </a:rPr>
              <a:t>Педагогический совет №3</a:t>
            </a:r>
            <a:br>
              <a:rPr lang="ru-RU" dirty="0">
                <a:effectLst/>
              </a:rPr>
            </a:br>
            <a:r>
              <a:rPr lang="ru-RU" sz="4000" b="1" dirty="0"/>
              <a:t>А</a:t>
            </a:r>
            <a:r>
              <a:rPr lang="ru-RU" sz="4000" b="1" dirty="0">
                <a:effectLst/>
              </a:rPr>
              <a:t>ттестация педагогических работников</a:t>
            </a:r>
            <a:br>
              <a:rPr lang="ru-RU" sz="4000" dirty="0">
                <a:effectLst/>
              </a:rPr>
            </a:br>
            <a:r>
              <a:rPr lang="ru-RU" sz="4000" b="1" dirty="0">
                <a:effectLst/>
              </a:rPr>
              <a:t>в электронном формате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FF15F63-A7FC-94AA-981C-03D9F9C6DC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  <a:p>
            <a:r>
              <a:rPr lang="ru-RU" dirty="0"/>
              <a:t>Василюк Екатерина Юрьевна</a:t>
            </a:r>
          </a:p>
        </p:txBody>
      </p:sp>
    </p:spTree>
    <p:extLst>
      <p:ext uri="{BB962C8B-B14F-4D97-AF65-F5344CB8AC3E}">
        <p14:creationId xmlns:p14="http://schemas.microsoft.com/office/powerpoint/2010/main" val="2133427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6E25459-952B-CB27-8409-59AD98DE9C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>
                <a:effectLst/>
              </a:rPr>
              <a:t>Министерством образования и молодежной политики Свердловской области 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(далее – Министерство образования) разработан </a:t>
            </a:r>
            <a:r>
              <a:rPr lang="ru-RU" u="sng" dirty="0">
                <a:hlinkClick r:id="rId2"/>
              </a:rPr>
              <a:t>Административный регламент</a:t>
            </a:r>
            <a:r>
              <a:rPr lang="ru-RU" dirty="0">
                <a:effectLst/>
              </a:rPr>
              <a:t> предоставления госуслуги (утвержден Приказом Министерства образования Свердловской области от 21.08.2025 № 412-Д «О внесении изменений в приказ Министерства образования и молодежной политики Свердловской области от 02.12.2022 № 1144-Д «Об утверждении Административного регламента предоставления Министерством образования и молодежной политики Свердловской области государственной услуги «Аттестация педагогических работников организаций, осуществляющих образовательную деятельность и находящихся в ведении субъекта Российской Федерации, педагогических работников муниципальных и частных организаций, осуществляющих образовательную деятельность» (новая редакция)). Министерством образования проведена правовая и антикоррупционная экспертиза.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8451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FD3936-6BC9-E3F7-0EA7-DC6CD9E22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effectLst/>
              </a:rPr>
              <a:t>Как подать заявление на аттестацию?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9A8F5B-E032-2D78-4FA6-FEE826B38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826984" y="1541538"/>
            <a:ext cx="11930573" cy="72752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FF61DE4-2409-E6DC-41B1-1079551AB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14" y="2020963"/>
            <a:ext cx="9921536" cy="375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880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D8AF6C-BB54-B618-8EA6-C16B657BD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6B3734-CF9D-E729-F9CF-EAB53B9EA1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base"/>
            <a:r>
              <a:rPr lang="ru-RU" dirty="0">
                <a:effectLst/>
              </a:rPr>
              <a:t>Электронное заявление разделено на шаги. После заполнения сведений 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на любом шаге можно использовать кнопку «Далее» либо перейти на нужный шаг заполнения заявления, нажав кнопку с номером шага.</a:t>
            </a:r>
          </a:p>
          <a:p>
            <a:pPr fontAlgn="base"/>
            <a:r>
              <a:rPr lang="ru-RU" dirty="0">
                <a:effectLst/>
              </a:rPr>
              <a:t>Если в процессе заполнения полей электронной формы заявления допущены ошибки формата ввода или не заполнены обязательные поля (помеченные знаком «*»), номер соответствующего шага закрашивается красным цветом, а поля этого шага, содержащие ошибку, подсвечиваются.</a:t>
            </a:r>
          </a:p>
          <a:p>
            <a:pPr fontAlgn="base"/>
            <a:r>
              <a:rPr lang="ru-RU" dirty="0">
                <a:effectLst/>
              </a:rPr>
              <a:t>После заполнения обязательных сведений нужно подтвердить достоверность введенных данных на последнем шаге формы и нажать кнопку «Отправить», если вы готовы его направить, либо «Сохранить» и направить его позднее.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6657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73146B-1A0B-5D55-CBA4-FEE09E9D6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574800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>Какие документы необходимо представить для предоставления государственной услуги?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61DCC0-6225-1014-9AD1-4C3617F94E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 </a:t>
            </a:r>
            <a:r>
              <a:rPr lang="ru-RU" u="sng" dirty="0">
                <a:hlinkClick r:id="rId2"/>
              </a:rPr>
              <a:t>заявление</a:t>
            </a:r>
            <a:endParaRPr lang="ru-RU" dirty="0"/>
          </a:p>
          <a:p>
            <a:pPr fontAlgn="base"/>
            <a:r>
              <a:rPr lang="ru-RU" dirty="0"/>
              <a:t>скан-копия трудового договора</a:t>
            </a:r>
          </a:p>
          <a:p>
            <a:pPr fontAlgn="base"/>
            <a:r>
              <a:rPr lang="ru-RU" dirty="0"/>
              <a:t>скан-копия документа об уровне образования;</a:t>
            </a:r>
          </a:p>
          <a:p>
            <a:pPr fontAlgn="base"/>
            <a:r>
              <a:rPr lang="ru-RU" dirty="0"/>
              <a:t>скан-копия об имеющихся квалификационных категориях (при наличии);</a:t>
            </a:r>
          </a:p>
          <a:p>
            <a:pPr fontAlgn="base"/>
            <a:r>
              <a:rPr lang="ru-RU" dirty="0"/>
              <a:t>сведения о результатах профессиональной деятельности в организациях.</a:t>
            </a:r>
          </a:p>
          <a:p>
            <a:pPr fontAlgn="base"/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1494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9BEB45-F253-EB66-2BAF-031E0EC0C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ECF2904-3570-0419-167E-C5C1414E07C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31" y="770553"/>
            <a:ext cx="10599938" cy="510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765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CFB98C-03FA-9562-1C4C-28602C8F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50136"/>
            <a:ext cx="10515600" cy="1460500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>В какие сроки предоставляется государственная услуга?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ADF1DB-A8E9-BB1D-9CF9-D53A405AC1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fontAlgn="base"/>
            <a:r>
              <a:rPr lang="ru-RU" dirty="0"/>
              <a:t>Максимальный срок предоставления государственной услуги, независимо </a:t>
            </a:r>
            <a:br>
              <a:rPr lang="ru-RU" dirty="0"/>
            </a:br>
            <a:r>
              <a:rPr lang="ru-RU" dirty="0"/>
              <a:t>от способов обращения заявителя, составляет не более 90 календарных дней:</a:t>
            </a:r>
          </a:p>
          <a:p>
            <a:pPr lvl="0" fontAlgn="base"/>
            <a:r>
              <a:rPr lang="ru-RU" dirty="0"/>
              <a:t>заявление о проведении аттестации рассматривается в срок не более </a:t>
            </a:r>
            <a:br>
              <a:rPr lang="ru-RU" dirty="0"/>
            </a:br>
            <a:r>
              <a:rPr lang="ru-RU" dirty="0"/>
              <a:t>30 календарных дней со дня получения; </a:t>
            </a:r>
          </a:p>
          <a:p>
            <a:pPr lvl="0" fontAlgn="base"/>
            <a:r>
              <a:rPr lang="ru-RU" dirty="0"/>
              <a:t>продолжительность аттестации для каждого педагогического работника </a:t>
            </a:r>
            <a:br>
              <a:rPr lang="ru-RU" dirty="0"/>
            </a:br>
            <a:r>
              <a:rPr lang="ru-RU" dirty="0"/>
              <a:t>от начала ее проведения и до принятия решения АК составляет не более </a:t>
            </a:r>
            <a:br>
              <a:rPr lang="ru-RU" dirty="0"/>
            </a:br>
            <a:r>
              <a:rPr lang="ru-RU" dirty="0"/>
              <a:t>60 календарных дней.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6936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5804A5-3F3F-7220-2E33-DA936B159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effectLst/>
              </a:rPr>
              <a:t>Как узнать, что заявление рассмотрено и принято?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A6323D-2819-39E6-B803-6F3EF4FBD7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Заявление рассматривается АК в срок не более 30 календарных дней со дня его получения. АК принимает решение о предоставлении (отказе </a:t>
            </a:r>
            <a:br>
              <a:rPr lang="ru-RU" dirty="0"/>
            </a:br>
            <a:r>
              <a:rPr lang="ru-RU" dirty="0"/>
              <a:t>в предоставлении) государственной услуги. В течение 30 календарных дней со дня получения заявления </a:t>
            </a:r>
            <a:r>
              <a:rPr lang="ru-RU" dirty="0">
                <a:effectLst/>
              </a:rPr>
              <a:t>ответственное должностное лицо Министерства образования направляет заявителю посредством электронной почты уведомление о сроке 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и месте проведения аттестации или решение об отказе в предоставлении государственной услуги.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53069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35</TotalTime>
  <Words>415</Words>
  <Application>Microsoft Office PowerPoint</Application>
  <PresentationFormat>Широкоэкранный</PresentationFormat>
  <Paragraphs>21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Garamond</vt:lpstr>
      <vt:lpstr>Натуральные материалы</vt:lpstr>
      <vt:lpstr>  Педагогический совет №3 Аттестация педагогических работников в электронном формате </vt:lpstr>
      <vt:lpstr>Презентация PowerPoint</vt:lpstr>
      <vt:lpstr>Как подать заявление на аттестацию? </vt:lpstr>
      <vt:lpstr>Презентация PowerPoint</vt:lpstr>
      <vt:lpstr>Какие документы необходимо представить для предоставления государственной услуги? </vt:lpstr>
      <vt:lpstr>Презентация PowerPoint</vt:lpstr>
      <vt:lpstr>В какие сроки предоставляется государственная услуга? </vt:lpstr>
      <vt:lpstr>Как узнать, что заявление рассмотрено и принято?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Заведующего Заместитель</dc:creator>
  <cp:lastModifiedBy>Заведующего Заместитель</cp:lastModifiedBy>
  <cp:revision>1</cp:revision>
  <dcterms:created xsi:type="dcterms:W3CDTF">2026-02-04T07:22:28Z</dcterms:created>
  <dcterms:modified xsi:type="dcterms:W3CDTF">2026-02-04T07:58:25Z</dcterms:modified>
</cp:coreProperties>
</file>